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2" r:id="rId4"/>
    <p:sldId id="259" r:id="rId5"/>
    <p:sldId id="257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Inter" panose="020B0604020202020204" charset="0"/>
      <p:regular r:id="rId20"/>
    </p:embeddedFont>
    <p:embeddedFont>
      <p:font typeface="Inter Bold" panose="020B0604020202020204" charset="0"/>
      <p:regular r:id="rId21"/>
    </p:embeddedFont>
    <p:embeddedFont>
      <p:font typeface="Muli" panose="020B0604020202020204" charset="0"/>
      <p:regular r:id="rId22"/>
    </p:embeddedFont>
    <p:embeddedFont>
      <p:font typeface="Muli Extra-Light" panose="020B0604020202020204" charset="0"/>
      <p:regular r:id="rId23"/>
    </p:embeddedFont>
    <p:embeddedFont>
      <p:font typeface="Muli Semi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FF66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6C10D-13CC-4514-ABBC-CE30B2808E89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0D716-B9CA-490E-A330-3785276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1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0D716-B9CA-490E-A330-3785276D3E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2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svg"/><Relationship Id="rId21" Type="http://schemas.openxmlformats.org/officeDocument/2006/relationships/image" Target="../media/image58.sv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47" Type="http://schemas.openxmlformats.org/officeDocument/2006/relationships/image" Target="../media/image84.svg"/><Relationship Id="rId50" Type="http://schemas.openxmlformats.org/officeDocument/2006/relationships/image" Target="../media/image87.png"/><Relationship Id="rId55" Type="http://schemas.openxmlformats.org/officeDocument/2006/relationships/image" Target="../media/image92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9" Type="http://schemas.openxmlformats.org/officeDocument/2006/relationships/image" Target="../media/image66.svg"/><Relationship Id="rId11" Type="http://schemas.openxmlformats.org/officeDocument/2006/relationships/image" Target="../media/image48.sv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svg"/><Relationship Id="rId40" Type="http://schemas.openxmlformats.org/officeDocument/2006/relationships/image" Target="../media/image77.png"/><Relationship Id="rId45" Type="http://schemas.openxmlformats.org/officeDocument/2006/relationships/image" Target="../media/image82.svg"/><Relationship Id="rId53" Type="http://schemas.openxmlformats.org/officeDocument/2006/relationships/image" Target="../media/image90.svg"/><Relationship Id="rId58" Type="http://schemas.openxmlformats.org/officeDocument/2006/relationships/image" Target="../media/image95.png"/><Relationship Id="rId5" Type="http://schemas.openxmlformats.org/officeDocument/2006/relationships/image" Target="../media/image42.svg"/><Relationship Id="rId61" Type="http://schemas.openxmlformats.org/officeDocument/2006/relationships/image" Target="../media/image98.svg"/><Relationship Id="rId19" Type="http://schemas.openxmlformats.org/officeDocument/2006/relationships/image" Target="../media/image56.sv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svg"/><Relationship Id="rId30" Type="http://schemas.openxmlformats.org/officeDocument/2006/relationships/image" Target="../media/image67.png"/><Relationship Id="rId35" Type="http://schemas.openxmlformats.org/officeDocument/2006/relationships/image" Target="../media/image72.svg"/><Relationship Id="rId43" Type="http://schemas.openxmlformats.org/officeDocument/2006/relationships/image" Target="../media/image80.svg"/><Relationship Id="rId48" Type="http://schemas.openxmlformats.org/officeDocument/2006/relationships/image" Target="../media/image85.png"/><Relationship Id="rId56" Type="http://schemas.openxmlformats.org/officeDocument/2006/relationships/image" Target="../media/image93.png"/><Relationship Id="rId8" Type="http://schemas.openxmlformats.org/officeDocument/2006/relationships/image" Target="../media/image45.png"/><Relationship Id="rId51" Type="http://schemas.openxmlformats.org/officeDocument/2006/relationships/image" Target="../media/image88.svg"/><Relationship Id="rId3" Type="http://schemas.openxmlformats.org/officeDocument/2006/relationships/image" Target="../media/image40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62.svg"/><Relationship Id="rId33" Type="http://schemas.openxmlformats.org/officeDocument/2006/relationships/image" Target="../media/image70.svg"/><Relationship Id="rId38" Type="http://schemas.openxmlformats.org/officeDocument/2006/relationships/image" Target="../media/image75.png"/><Relationship Id="rId46" Type="http://schemas.openxmlformats.org/officeDocument/2006/relationships/image" Target="../media/image83.png"/><Relationship Id="rId59" Type="http://schemas.openxmlformats.org/officeDocument/2006/relationships/image" Target="../media/image96.svg"/><Relationship Id="rId20" Type="http://schemas.openxmlformats.org/officeDocument/2006/relationships/image" Target="../media/image57.png"/><Relationship Id="rId41" Type="http://schemas.openxmlformats.org/officeDocument/2006/relationships/image" Target="../media/image78.svg"/><Relationship Id="rId54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5" Type="http://schemas.openxmlformats.org/officeDocument/2006/relationships/image" Target="../media/image52.svg"/><Relationship Id="rId23" Type="http://schemas.openxmlformats.org/officeDocument/2006/relationships/image" Target="../media/image60.sv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49" Type="http://schemas.openxmlformats.org/officeDocument/2006/relationships/image" Target="../media/image86.svg"/><Relationship Id="rId57" Type="http://schemas.openxmlformats.org/officeDocument/2006/relationships/image" Target="../media/image94.svg"/><Relationship Id="rId10" Type="http://schemas.openxmlformats.org/officeDocument/2006/relationships/image" Target="../media/image47.png"/><Relationship Id="rId31" Type="http://schemas.openxmlformats.org/officeDocument/2006/relationships/image" Target="../media/image68.svg"/><Relationship Id="rId44" Type="http://schemas.openxmlformats.org/officeDocument/2006/relationships/image" Target="../media/image81.png"/><Relationship Id="rId52" Type="http://schemas.openxmlformats.org/officeDocument/2006/relationships/image" Target="../media/image89.png"/><Relationship Id="rId60" Type="http://schemas.openxmlformats.org/officeDocument/2006/relationships/image" Target="../media/image9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2247900"/>
            <a:ext cx="11506200" cy="5224643"/>
            <a:chOff x="-771790" y="-28893"/>
            <a:chExt cx="13510393" cy="6966189"/>
          </a:xfrm>
        </p:grpSpPr>
        <p:sp>
          <p:nvSpPr>
            <p:cNvPr id="3" name="TextBox 3"/>
            <p:cNvSpPr txBox="1"/>
            <p:nvPr/>
          </p:nvSpPr>
          <p:spPr>
            <a:xfrm>
              <a:off x="-771790" y="898304"/>
              <a:ext cx="13510393" cy="44663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40"/>
                </a:lnSpc>
              </a:pP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Nghiên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cứu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và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triển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khai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xác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thực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hai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vi-VN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yếu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tố</a:t>
              </a:r>
              <a:endParaRPr lang="vi-VN" sz="7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8940"/>
                </a:lnSpc>
              </a:pPr>
              <a:r>
                <a:rPr lang="vi-VN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(2FA)</a:t>
              </a:r>
              <a:endParaRPr lang="en-US" sz="7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771790" y="-28893"/>
              <a:ext cx="11431546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BẢO MẬT MẠNG MÁY TÍNH</a:t>
              </a:r>
              <a:endPara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731653" y="5756546"/>
              <a:ext cx="11431546" cy="118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4"/>
                </a:lnSpc>
              </a:pPr>
              <a:r>
                <a:rPr lang="vi-VN" sz="2574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Giang Thị Sông Hằng</a:t>
              </a:r>
            </a:p>
            <a:p>
              <a:pPr algn="l">
                <a:lnSpc>
                  <a:spcPts val="3604"/>
                </a:lnSpc>
              </a:pPr>
              <a:r>
                <a:rPr lang="vi-VN" sz="2574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Trần Trọng Nhân</a:t>
              </a:r>
              <a:endParaRPr lang="en-US" sz="2574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504395" y="5082327"/>
            <a:ext cx="5294871" cy="3253939"/>
          </a:xfrm>
          <a:custGeom>
            <a:avLst/>
            <a:gdLst/>
            <a:ahLst/>
            <a:cxnLst/>
            <a:rect l="l" t="t" r="r" b="b"/>
            <a:pathLst>
              <a:path w="5294871" h="3253939">
                <a:moveTo>
                  <a:pt x="0" y="0"/>
                </a:moveTo>
                <a:lnTo>
                  <a:pt x="5294870" y="0"/>
                </a:lnTo>
                <a:lnTo>
                  <a:pt x="5294870" y="3253939"/>
                </a:lnTo>
                <a:lnTo>
                  <a:pt x="0" y="3253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04395" y="3455358"/>
            <a:ext cx="5294871" cy="3253939"/>
          </a:xfrm>
          <a:custGeom>
            <a:avLst/>
            <a:gdLst/>
            <a:ahLst/>
            <a:cxnLst/>
            <a:rect l="l" t="t" r="r" b="b"/>
            <a:pathLst>
              <a:path w="5294871" h="3253939">
                <a:moveTo>
                  <a:pt x="0" y="0"/>
                </a:moveTo>
                <a:lnTo>
                  <a:pt x="5294870" y="0"/>
                </a:lnTo>
                <a:lnTo>
                  <a:pt x="5294870" y="3253939"/>
                </a:lnTo>
                <a:lnTo>
                  <a:pt x="0" y="325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504395" y="1950734"/>
            <a:ext cx="5294871" cy="3253939"/>
          </a:xfrm>
          <a:custGeom>
            <a:avLst/>
            <a:gdLst/>
            <a:ahLst/>
            <a:cxnLst/>
            <a:rect l="l" t="t" r="r" b="b"/>
            <a:pathLst>
              <a:path w="5294871" h="3253939">
                <a:moveTo>
                  <a:pt x="0" y="0"/>
                </a:moveTo>
                <a:lnTo>
                  <a:pt x="5294870" y="0"/>
                </a:lnTo>
                <a:lnTo>
                  <a:pt x="5294870" y="3253939"/>
                </a:lnTo>
                <a:lnTo>
                  <a:pt x="0" y="325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9529" y="5133975"/>
            <a:ext cx="954058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Lợi ích của </a:t>
            </a:r>
          </a:p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Công nghệ 5G</a:t>
            </a:r>
          </a:p>
        </p:txBody>
      </p:sp>
      <p:sp>
        <p:nvSpPr>
          <p:cNvPr id="3" name="Freeform 3"/>
          <p:cNvSpPr/>
          <p:nvPr/>
        </p:nvSpPr>
        <p:spPr>
          <a:xfrm>
            <a:off x="2198827" y="-197455"/>
            <a:ext cx="4522539" cy="6172200"/>
          </a:xfrm>
          <a:custGeom>
            <a:avLst/>
            <a:gdLst/>
            <a:ahLst/>
            <a:cxnLst/>
            <a:rect l="l" t="t" r="r" b="b"/>
            <a:pathLst>
              <a:path w="4522539" h="6172200">
                <a:moveTo>
                  <a:pt x="0" y="0"/>
                </a:moveTo>
                <a:lnTo>
                  <a:pt x="4522540" y="0"/>
                </a:lnTo>
                <a:lnTo>
                  <a:pt x="452254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892065" y="6012742"/>
            <a:ext cx="5122913" cy="3073748"/>
          </a:xfrm>
          <a:custGeom>
            <a:avLst/>
            <a:gdLst/>
            <a:ahLst/>
            <a:cxnLst/>
            <a:rect l="l" t="t" r="r" b="b"/>
            <a:pathLst>
              <a:path w="5122913" h="3073748">
                <a:moveTo>
                  <a:pt x="0" y="0"/>
                </a:moveTo>
                <a:lnTo>
                  <a:pt x="5122913" y="0"/>
                </a:lnTo>
                <a:lnTo>
                  <a:pt x="5122913" y="3073748"/>
                </a:lnTo>
                <a:lnTo>
                  <a:pt x="0" y="3073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962808" y="-330776"/>
            <a:ext cx="2055611" cy="2717755"/>
          </a:xfrm>
          <a:custGeom>
            <a:avLst/>
            <a:gdLst/>
            <a:ahLst/>
            <a:cxnLst/>
            <a:rect l="l" t="t" r="r" b="b"/>
            <a:pathLst>
              <a:path w="2055611" h="2717755">
                <a:moveTo>
                  <a:pt x="0" y="0"/>
                </a:moveTo>
                <a:lnTo>
                  <a:pt x="2055612" y="0"/>
                </a:lnTo>
                <a:lnTo>
                  <a:pt x="2055612" y="2717756"/>
                </a:lnTo>
                <a:lnTo>
                  <a:pt x="0" y="2717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27292" y="-644511"/>
            <a:ext cx="3993368" cy="2853443"/>
          </a:xfrm>
          <a:custGeom>
            <a:avLst/>
            <a:gdLst/>
            <a:ahLst/>
            <a:cxnLst/>
            <a:rect l="l" t="t" r="r" b="b"/>
            <a:pathLst>
              <a:path w="3993368" h="2853443">
                <a:moveTo>
                  <a:pt x="0" y="0"/>
                </a:moveTo>
                <a:lnTo>
                  <a:pt x="3993368" y="0"/>
                </a:lnTo>
                <a:lnTo>
                  <a:pt x="3993368" y="2853443"/>
                </a:lnTo>
                <a:lnTo>
                  <a:pt x="0" y="2853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1617" y="1264938"/>
            <a:ext cx="12084767" cy="1761687"/>
            <a:chOff x="0" y="0"/>
            <a:chExt cx="16113022" cy="2348917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6113022" cy="2620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89"/>
                </a:lnSpc>
              </a:pPr>
              <a:r>
                <a:rPr lang="en-US" sz="68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Lợi ích cho các</a:t>
              </a:r>
            </a:p>
            <a:p>
              <a:pPr algn="ctr">
                <a:lnSpc>
                  <a:spcPts val="7589"/>
                </a:lnSpc>
              </a:pPr>
              <a:r>
                <a:rPr lang="en-US" sz="68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Doanh nghiệp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48842"/>
              <a:ext cx="16113022" cy="181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endParaRPr/>
            </a:p>
            <a:p>
              <a:pPr algn="ctr">
                <a:lnSpc>
                  <a:spcPts val="3599"/>
                </a:lnSpc>
              </a:pPr>
              <a:endParaRPr/>
            </a:p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Tăng cường sức mạnh cho các doanh nghiệp và công ty nhỏ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237626"/>
            <a:ext cx="4877993" cy="5020674"/>
            <a:chOff x="0" y="0"/>
            <a:chExt cx="2188406" cy="22524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8407" cy="2252417"/>
            </a:xfrm>
            <a:custGeom>
              <a:avLst/>
              <a:gdLst/>
              <a:ahLst/>
              <a:cxnLst/>
              <a:rect l="l" t="t" r="r" b="b"/>
              <a:pathLst>
                <a:path w="2188407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7" y="55880"/>
                    <a:pt x="2188407" y="124460"/>
                  </a:cubicBezTo>
                  <a:lnTo>
                    <a:pt x="2188407" y="2127957"/>
                  </a:lnTo>
                  <a:cubicBezTo>
                    <a:pt x="2188407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05003" y="4237626"/>
            <a:ext cx="4877993" cy="5020674"/>
            <a:chOff x="0" y="0"/>
            <a:chExt cx="2188406" cy="22524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8407" cy="2252417"/>
            </a:xfrm>
            <a:custGeom>
              <a:avLst/>
              <a:gdLst/>
              <a:ahLst/>
              <a:cxnLst/>
              <a:rect l="l" t="t" r="r" b="b"/>
              <a:pathLst>
                <a:path w="2188407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7" y="55880"/>
                    <a:pt x="2188407" y="124460"/>
                  </a:cubicBezTo>
                  <a:lnTo>
                    <a:pt x="2188407" y="2127957"/>
                  </a:lnTo>
                  <a:cubicBezTo>
                    <a:pt x="2188407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81307" y="4237626"/>
            <a:ext cx="4877993" cy="5020674"/>
            <a:chOff x="0" y="0"/>
            <a:chExt cx="2188406" cy="22524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8407" cy="2252417"/>
            </a:xfrm>
            <a:custGeom>
              <a:avLst/>
              <a:gdLst/>
              <a:ahLst/>
              <a:cxnLst/>
              <a:rect l="l" t="t" r="r" b="b"/>
              <a:pathLst>
                <a:path w="2188407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7" y="55880"/>
                    <a:pt x="2188407" y="124460"/>
                  </a:cubicBezTo>
                  <a:lnTo>
                    <a:pt x="2188407" y="2127957"/>
                  </a:lnTo>
                  <a:cubicBezTo>
                    <a:pt x="2188407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96506" y="4571638"/>
            <a:ext cx="742380" cy="1143723"/>
          </a:xfrm>
          <a:custGeom>
            <a:avLst/>
            <a:gdLst/>
            <a:ahLst/>
            <a:cxnLst/>
            <a:rect l="l" t="t" r="r" b="b"/>
            <a:pathLst>
              <a:path w="742380" h="1143723">
                <a:moveTo>
                  <a:pt x="0" y="0"/>
                </a:moveTo>
                <a:lnTo>
                  <a:pt x="742381" y="0"/>
                </a:lnTo>
                <a:lnTo>
                  <a:pt x="742381" y="1143724"/>
                </a:lnTo>
                <a:lnTo>
                  <a:pt x="0" y="1143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240758" y="4668273"/>
            <a:ext cx="1159090" cy="950454"/>
          </a:xfrm>
          <a:custGeom>
            <a:avLst/>
            <a:gdLst/>
            <a:ahLst/>
            <a:cxnLst/>
            <a:rect l="l" t="t" r="r" b="b"/>
            <a:pathLst>
              <a:path w="1159090" h="950454">
                <a:moveTo>
                  <a:pt x="0" y="0"/>
                </a:moveTo>
                <a:lnTo>
                  <a:pt x="1159090" y="0"/>
                </a:lnTo>
                <a:lnTo>
                  <a:pt x="1159090" y="950454"/>
                </a:lnTo>
                <a:lnTo>
                  <a:pt x="0" y="950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384189" y="4754997"/>
            <a:ext cx="1380964" cy="863730"/>
          </a:xfrm>
          <a:custGeom>
            <a:avLst/>
            <a:gdLst/>
            <a:ahLst/>
            <a:cxnLst/>
            <a:rect l="l" t="t" r="r" b="b"/>
            <a:pathLst>
              <a:path w="1380964" h="863730">
                <a:moveTo>
                  <a:pt x="0" y="0"/>
                </a:moveTo>
                <a:lnTo>
                  <a:pt x="1380964" y="0"/>
                </a:lnTo>
                <a:lnTo>
                  <a:pt x="1380964" y="863730"/>
                </a:lnTo>
                <a:lnTo>
                  <a:pt x="0" y="863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138877" y="6177367"/>
            <a:ext cx="4010247" cy="2432797"/>
            <a:chOff x="0" y="0"/>
            <a:chExt cx="5346995" cy="324373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5346995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Phân tích dữ liệu lớn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29257"/>
              <a:ext cx="5346995" cy="2242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Các công ty sẽ được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trang bị tốt hơn khi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thu thập, lưu trữ và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phân tích dữ liệu.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15180" y="6141691"/>
            <a:ext cx="4010247" cy="2468473"/>
            <a:chOff x="0" y="0"/>
            <a:chExt cx="5346995" cy="329129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5346995" cy="1192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Trải nghiệm giao tiếp phong phú hơn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638857"/>
              <a:ext cx="5346995" cy="2242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Độ trễ thấp có nghĩa là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ít hoặc không có độ trễ,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cho phép phản ứng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thời gian thực chân thật.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2573" y="6177367"/>
            <a:ext cx="4010247" cy="2011273"/>
            <a:chOff x="0" y="0"/>
            <a:chExt cx="5346995" cy="268169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5346995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Tăng cường tự động hóa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29257"/>
              <a:ext cx="5346995" cy="2242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Các doanh nghiệp có thể tận hưởng quy trình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làm việc thông suốt hơn nhờ công nghệ 5G.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28552" y="1028700"/>
            <a:ext cx="9230748" cy="1377183"/>
            <a:chOff x="0" y="0"/>
            <a:chExt cx="12307664" cy="18362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307664" cy="1055697"/>
              <a:chOff x="0" y="0"/>
              <a:chExt cx="7699164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69916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699164" h="660400">
                    <a:moveTo>
                      <a:pt x="757470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574704" y="0"/>
                    </a:lnTo>
                    <a:cubicBezTo>
                      <a:pt x="7643284" y="0"/>
                      <a:pt x="7699164" y="55880"/>
                      <a:pt x="7699164" y="124460"/>
                    </a:cubicBezTo>
                    <a:lnTo>
                      <a:pt x="7699164" y="535940"/>
                    </a:lnTo>
                    <a:cubicBezTo>
                      <a:pt x="7699164" y="604520"/>
                      <a:pt x="7643284" y="660400"/>
                      <a:pt x="7574704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440289" y="206962"/>
              <a:ext cx="11427085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Nhà cửa và thành phố thông minh hơn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40289" y="1351951"/>
              <a:ext cx="11427085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Bảo mật, ánh sáng, âm thanh tốt hơn và nhiều lợi ích nữa.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5887749" cy="3047053"/>
            <a:chOff x="0" y="0"/>
            <a:chExt cx="7850332" cy="4062737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7850332" cy="2779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89"/>
                </a:lnSpc>
              </a:pPr>
              <a:r>
                <a:rPr lang="en-US" sz="4574" b="1">
                  <a:solidFill>
                    <a:srgbClr val="9976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Lợi ích trong</a:t>
              </a:r>
            </a:p>
            <a:p>
              <a:pPr algn="l">
                <a:lnSpc>
                  <a:spcPts val="5489"/>
                </a:lnSpc>
              </a:pPr>
              <a:r>
                <a:rPr lang="en-US" sz="4574" b="1">
                  <a:solidFill>
                    <a:srgbClr val="9976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cuộc sống</a:t>
              </a:r>
            </a:p>
            <a:p>
              <a:pPr algn="l">
                <a:lnSpc>
                  <a:spcPts val="5489"/>
                </a:lnSpc>
              </a:pPr>
              <a:r>
                <a:rPr lang="en-US" sz="4574" b="1">
                  <a:solidFill>
                    <a:srgbClr val="9976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hằng ngày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462662"/>
              <a:ext cx="7850332" cy="600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Cải tiến mỗi ngày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28552" y="3286267"/>
            <a:ext cx="9230748" cy="2158233"/>
            <a:chOff x="0" y="0"/>
            <a:chExt cx="12307664" cy="287764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2307664" cy="1055697"/>
              <a:chOff x="0" y="0"/>
              <a:chExt cx="7699164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69916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699164" h="660400">
                    <a:moveTo>
                      <a:pt x="757470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574704" y="0"/>
                    </a:lnTo>
                    <a:cubicBezTo>
                      <a:pt x="7643284" y="0"/>
                      <a:pt x="7699164" y="55880"/>
                      <a:pt x="7699164" y="124460"/>
                    </a:cubicBezTo>
                    <a:lnTo>
                      <a:pt x="7699164" y="535940"/>
                    </a:lnTo>
                    <a:cubicBezTo>
                      <a:pt x="7699164" y="604520"/>
                      <a:pt x="7643284" y="660400"/>
                      <a:pt x="7574704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40289" y="206962"/>
              <a:ext cx="11427085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Xe tự lái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40289" y="1351951"/>
              <a:ext cx="11427085" cy="152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Xe tự lái sẽ có khả năng phát hiện nguy hiểm tốt hơn, giao tiếp với các xe khác, tương tác với biển báo thông minh và lái theo bản đồ.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28552" y="6324883"/>
            <a:ext cx="9230748" cy="2158233"/>
            <a:chOff x="0" y="0"/>
            <a:chExt cx="12307664" cy="287764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307664" cy="1055697"/>
              <a:chOff x="0" y="0"/>
              <a:chExt cx="7699164" cy="660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9916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699164" h="660400">
                    <a:moveTo>
                      <a:pt x="757470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574704" y="0"/>
                    </a:lnTo>
                    <a:cubicBezTo>
                      <a:pt x="7643284" y="0"/>
                      <a:pt x="7699164" y="55880"/>
                      <a:pt x="7699164" y="124460"/>
                    </a:cubicBezTo>
                    <a:lnTo>
                      <a:pt x="7699164" y="535940"/>
                    </a:lnTo>
                    <a:cubicBezTo>
                      <a:pt x="7699164" y="604520"/>
                      <a:pt x="7643284" y="660400"/>
                      <a:pt x="7574704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40289" y="206962"/>
              <a:ext cx="11427085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Phát trực tuyến và giải trí nâng cao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40289" y="1351951"/>
              <a:ext cx="11427085" cy="152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Với dung lượng không giới hạn và độ trễ ngắn, mọi người đều</a:t>
              </a:r>
            </a:p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có thể thưởng thức chương trình phát trực tuyến nhanh và</a:t>
              </a:r>
            </a:p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chất lượng hơn, trải nghiệm sống động và nội dung đa giác quan.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4827" y="1497915"/>
            <a:ext cx="13798347" cy="7291170"/>
            <a:chOff x="0" y="0"/>
            <a:chExt cx="18397796" cy="9721560"/>
          </a:xfrm>
        </p:grpSpPr>
        <p:sp>
          <p:nvSpPr>
            <p:cNvPr id="3" name="TextBox 3"/>
            <p:cNvSpPr txBox="1"/>
            <p:nvPr/>
          </p:nvSpPr>
          <p:spPr>
            <a:xfrm>
              <a:off x="0" y="3882100"/>
              <a:ext cx="18397796" cy="5201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80"/>
                </a:lnSpc>
              </a:pPr>
              <a:r>
                <a:rPr lang="en-US" sz="6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5G có thể thay đổi mọi thứ,</a:t>
              </a:r>
            </a:p>
            <a:p>
              <a:pPr algn="ctr">
                <a:lnSpc>
                  <a:spcPts val="7680"/>
                </a:lnSpc>
              </a:pPr>
              <a:r>
                <a:rPr lang="en-US" sz="6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nhưng cần có một chiến dịch thông tin toàn diện cho</a:t>
              </a:r>
            </a:p>
            <a:p>
              <a:pPr algn="ctr">
                <a:lnSpc>
                  <a:spcPts val="7680"/>
                </a:lnSpc>
              </a:pPr>
              <a:r>
                <a:rPr lang="en-US" sz="6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doanh nghiệp và người tiêu dùng.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7715275" y="0"/>
              <a:ext cx="2967246" cy="2433141"/>
            </a:xfrm>
            <a:custGeom>
              <a:avLst/>
              <a:gdLst/>
              <a:ahLst/>
              <a:cxnLst/>
              <a:rect l="l" t="t" r="r" b="b"/>
              <a:pathLst>
                <a:path w="2967246" h="2433141">
                  <a:moveTo>
                    <a:pt x="0" y="0"/>
                  </a:moveTo>
                  <a:lnTo>
                    <a:pt x="2967246" y="0"/>
                  </a:lnTo>
                  <a:lnTo>
                    <a:pt x="2967246" y="2433141"/>
                  </a:lnTo>
                  <a:lnTo>
                    <a:pt x="0" y="2433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7143" y="1213848"/>
            <a:ext cx="8311953" cy="168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9976FF"/>
                </a:solidFill>
                <a:latin typeface="Inter Bold"/>
                <a:ea typeface="Inter Bold"/>
                <a:cs typeface="Inter Bold"/>
                <a:sym typeface="Inter Bold"/>
              </a:rPr>
              <a:t>Xu hướng và Tương lai</a:t>
            </a:r>
          </a:p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9976FF"/>
                </a:solidFill>
                <a:latin typeface="Inter Bold"/>
                <a:ea typeface="Inter Bold"/>
                <a:cs typeface="Inter Bold"/>
                <a:sym typeface="Inter Bold"/>
              </a:rPr>
              <a:t>của Ngành viễn thông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548079" y="972835"/>
            <a:ext cx="5560887" cy="8341331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19856" r="-51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1642" y="3735037"/>
            <a:ext cx="7582954" cy="748073"/>
            <a:chOff x="0" y="0"/>
            <a:chExt cx="10110605" cy="9974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110605" cy="997431"/>
              <a:chOff x="0" y="0"/>
              <a:chExt cx="6694243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694243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94243" h="660400">
                    <a:moveTo>
                      <a:pt x="656978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569783" y="0"/>
                    </a:lnTo>
                    <a:cubicBezTo>
                      <a:pt x="6638363" y="0"/>
                      <a:pt x="6694243" y="55880"/>
                      <a:pt x="6694243" y="124460"/>
                    </a:cubicBezTo>
                    <a:lnTo>
                      <a:pt x="6694243" y="535940"/>
                    </a:lnTo>
                    <a:cubicBezTo>
                      <a:pt x="6694243" y="604520"/>
                      <a:pt x="6638363" y="660400"/>
                      <a:pt x="6569783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35256" y="207250"/>
              <a:ext cx="944009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Tăng cường sự phụ thuộc vào AI và học máy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1642" y="4858735"/>
            <a:ext cx="7582954" cy="748073"/>
            <a:chOff x="0" y="0"/>
            <a:chExt cx="10110605" cy="9974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110605" cy="997431"/>
              <a:chOff x="0" y="0"/>
              <a:chExt cx="6694243" cy="660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694243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94243" h="660400">
                    <a:moveTo>
                      <a:pt x="656978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569783" y="0"/>
                    </a:lnTo>
                    <a:cubicBezTo>
                      <a:pt x="6638363" y="0"/>
                      <a:pt x="6694243" y="55880"/>
                      <a:pt x="6694243" y="124460"/>
                    </a:cubicBezTo>
                    <a:lnTo>
                      <a:pt x="6694243" y="535940"/>
                    </a:lnTo>
                    <a:cubicBezTo>
                      <a:pt x="6694243" y="604520"/>
                      <a:pt x="6638363" y="660400"/>
                      <a:pt x="6569783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35256" y="207250"/>
              <a:ext cx="944009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Nền tảng đám mây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81642" y="5982433"/>
            <a:ext cx="7582954" cy="748073"/>
            <a:chOff x="0" y="0"/>
            <a:chExt cx="10110605" cy="99743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0110605" cy="997431"/>
              <a:chOff x="0" y="0"/>
              <a:chExt cx="6694243" cy="660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694243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94243" h="660400">
                    <a:moveTo>
                      <a:pt x="656978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569783" y="0"/>
                    </a:lnTo>
                    <a:cubicBezTo>
                      <a:pt x="6638363" y="0"/>
                      <a:pt x="6694243" y="55880"/>
                      <a:pt x="6694243" y="124460"/>
                    </a:cubicBezTo>
                    <a:lnTo>
                      <a:pt x="6694243" y="535940"/>
                    </a:lnTo>
                    <a:cubicBezTo>
                      <a:pt x="6694243" y="604520"/>
                      <a:pt x="6638363" y="660400"/>
                      <a:pt x="6569783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35256" y="207250"/>
              <a:ext cx="944009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Sự gia tăng các thiết bị IoT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81642" y="7106131"/>
            <a:ext cx="7582954" cy="748073"/>
            <a:chOff x="0" y="0"/>
            <a:chExt cx="10110605" cy="99743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110605" cy="997431"/>
              <a:chOff x="0" y="0"/>
              <a:chExt cx="6694243" cy="660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694243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94243" h="660400">
                    <a:moveTo>
                      <a:pt x="656978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569783" y="0"/>
                    </a:lnTo>
                    <a:cubicBezTo>
                      <a:pt x="6638363" y="0"/>
                      <a:pt x="6694243" y="55880"/>
                      <a:pt x="6694243" y="124460"/>
                    </a:cubicBezTo>
                    <a:lnTo>
                      <a:pt x="6694243" y="535940"/>
                    </a:lnTo>
                    <a:cubicBezTo>
                      <a:pt x="6694243" y="604520"/>
                      <a:pt x="6638363" y="660400"/>
                      <a:pt x="6569783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35256" y="207250"/>
              <a:ext cx="944009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Hệ sinh thái được đa dạng hóa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81642" y="8229829"/>
            <a:ext cx="7582954" cy="748073"/>
            <a:chOff x="0" y="0"/>
            <a:chExt cx="10110605" cy="99743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0110605" cy="997431"/>
              <a:chOff x="0" y="0"/>
              <a:chExt cx="6694243" cy="660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94243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94243" h="660400">
                    <a:moveTo>
                      <a:pt x="656978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569783" y="0"/>
                    </a:lnTo>
                    <a:cubicBezTo>
                      <a:pt x="6638363" y="0"/>
                      <a:pt x="6694243" y="55880"/>
                      <a:pt x="6694243" y="124460"/>
                    </a:cubicBezTo>
                    <a:lnTo>
                      <a:pt x="6694243" y="535940"/>
                    </a:lnTo>
                    <a:cubicBezTo>
                      <a:pt x="6694243" y="604520"/>
                      <a:pt x="6638363" y="660400"/>
                      <a:pt x="6569783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35256" y="207250"/>
              <a:ext cx="944009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Thành phố thông minh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4695" y="2661410"/>
            <a:ext cx="9789058" cy="4964181"/>
            <a:chOff x="0" y="0"/>
            <a:chExt cx="13052077" cy="6618907"/>
          </a:xfrm>
        </p:grpSpPr>
        <p:sp>
          <p:nvSpPr>
            <p:cNvPr id="3" name="TextBox 3"/>
            <p:cNvSpPr txBox="1"/>
            <p:nvPr/>
          </p:nvSpPr>
          <p:spPr>
            <a:xfrm>
              <a:off x="0" y="50800"/>
              <a:ext cx="13052077" cy="5080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625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Mạng lưới của tương lai đang được xây dựng ngay lúc này. 5G là một phần quan trọng trong đó.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994491"/>
              <a:ext cx="6027268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8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EBEN ALBERTYN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65789" y="2746105"/>
            <a:ext cx="4843998" cy="4879486"/>
          </a:xfrm>
          <a:custGeom>
            <a:avLst/>
            <a:gdLst/>
            <a:ahLst/>
            <a:cxnLst/>
            <a:rect l="l" t="t" r="r" b="b"/>
            <a:pathLst>
              <a:path w="4843998" h="4879486">
                <a:moveTo>
                  <a:pt x="0" y="0"/>
                </a:moveTo>
                <a:lnTo>
                  <a:pt x="4843998" y="0"/>
                </a:lnTo>
                <a:lnTo>
                  <a:pt x="4843998" y="4879485"/>
                </a:lnTo>
                <a:lnTo>
                  <a:pt x="0" y="4879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4752" y="1730607"/>
            <a:ext cx="1461849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9"/>
              </a:lnSpc>
            </a:pPr>
            <a:r>
              <a:rPr lang="en-US" sz="73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Bạn có câu hỏi nào không?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18132" y="8085222"/>
            <a:ext cx="9851737" cy="40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35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Hãy gửi cho chúng tôi! Hy vọng bạn đã học được thêm điều mới mẻ.</a:t>
            </a:r>
          </a:p>
        </p:txBody>
      </p:sp>
      <p:sp>
        <p:nvSpPr>
          <p:cNvPr id="4" name="Freeform 4"/>
          <p:cNvSpPr/>
          <p:nvPr/>
        </p:nvSpPr>
        <p:spPr>
          <a:xfrm>
            <a:off x="7713827" y="3523982"/>
            <a:ext cx="2860345" cy="3874852"/>
          </a:xfrm>
          <a:custGeom>
            <a:avLst/>
            <a:gdLst/>
            <a:ahLst/>
            <a:cxnLst/>
            <a:rect l="l" t="t" r="r" b="b"/>
            <a:pathLst>
              <a:path w="2860345" h="3874852">
                <a:moveTo>
                  <a:pt x="0" y="0"/>
                </a:moveTo>
                <a:lnTo>
                  <a:pt x="2860346" y="0"/>
                </a:lnTo>
                <a:lnTo>
                  <a:pt x="2860346" y="3874852"/>
                </a:lnTo>
                <a:lnTo>
                  <a:pt x="0" y="387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78397" y="1736821"/>
            <a:ext cx="637676" cy="460286"/>
          </a:xfrm>
          <a:custGeom>
            <a:avLst/>
            <a:gdLst/>
            <a:ahLst/>
            <a:cxnLst/>
            <a:rect l="l" t="t" r="r" b="b"/>
            <a:pathLst>
              <a:path w="637676" h="460286">
                <a:moveTo>
                  <a:pt x="0" y="0"/>
                </a:moveTo>
                <a:lnTo>
                  <a:pt x="637677" y="0"/>
                </a:lnTo>
                <a:lnTo>
                  <a:pt x="637677" y="460286"/>
                </a:lnTo>
                <a:lnTo>
                  <a:pt x="0" y="46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01798" y="1634749"/>
            <a:ext cx="506174" cy="664429"/>
          </a:xfrm>
          <a:custGeom>
            <a:avLst/>
            <a:gdLst/>
            <a:ahLst/>
            <a:cxnLst/>
            <a:rect l="l" t="t" r="r" b="b"/>
            <a:pathLst>
              <a:path w="506174" h="664429">
                <a:moveTo>
                  <a:pt x="0" y="0"/>
                </a:moveTo>
                <a:lnTo>
                  <a:pt x="506174" y="0"/>
                </a:lnTo>
                <a:lnTo>
                  <a:pt x="506174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598123" y="1685785"/>
            <a:ext cx="573835" cy="562358"/>
          </a:xfrm>
          <a:custGeom>
            <a:avLst/>
            <a:gdLst/>
            <a:ahLst/>
            <a:cxnLst/>
            <a:rect l="l" t="t" r="r" b="b"/>
            <a:pathLst>
              <a:path w="573835" h="562358">
                <a:moveTo>
                  <a:pt x="0" y="0"/>
                </a:moveTo>
                <a:lnTo>
                  <a:pt x="573835" y="0"/>
                </a:lnTo>
                <a:lnTo>
                  <a:pt x="573835" y="562358"/>
                </a:lnTo>
                <a:lnTo>
                  <a:pt x="0" y="562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25834" y="1634749"/>
            <a:ext cx="443356" cy="664429"/>
          </a:xfrm>
          <a:custGeom>
            <a:avLst/>
            <a:gdLst/>
            <a:ahLst/>
            <a:cxnLst/>
            <a:rect l="l" t="t" r="r" b="b"/>
            <a:pathLst>
              <a:path w="443356" h="664429">
                <a:moveTo>
                  <a:pt x="0" y="0"/>
                </a:moveTo>
                <a:lnTo>
                  <a:pt x="443356" y="0"/>
                </a:lnTo>
                <a:lnTo>
                  <a:pt x="443356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098795" y="1681883"/>
            <a:ext cx="540100" cy="570163"/>
          </a:xfrm>
          <a:custGeom>
            <a:avLst/>
            <a:gdLst/>
            <a:ahLst/>
            <a:cxnLst/>
            <a:rect l="l" t="t" r="r" b="b"/>
            <a:pathLst>
              <a:path w="540100" h="570163">
                <a:moveTo>
                  <a:pt x="0" y="0"/>
                </a:moveTo>
                <a:lnTo>
                  <a:pt x="540099" y="0"/>
                </a:lnTo>
                <a:lnTo>
                  <a:pt x="540099" y="570162"/>
                </a:lnTo>
                <a:lnTo>
                  <a:pt x="0" y="5701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14922" y="1634749"/>
            <a:ext cx="591946" cy="664429"/>
          </a:xfrm>
          <a:custGeom>
            <a:avLst/>
            <a:gdLst/>
            <a:ahLst/>
            <a:cxnLst/>
            <a:rect l="l" t="t" r="r" b="b"/>
            <a:pathLst>
              <a:path w="591946" h="664429">
                <a:moveTo>
                  <a:pt x="0" y="0"/>
                </a:moveTo>
                <a:lnTo>
                  <a:pt x="591946" y="0"/>
                </a:lnTo>
                <a:lnTo>
                  <a:pt x="591946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672651" y="8069686"/>
            <a:ext cx="643423" cy="500700"/>
          </a:xfrm>
          <a:custGeom>
            <a:avLst/>
            <a:gdLst/>
            <a:ahLst/>
            <a:cxnLst/>
            <a:rect l="l" t="t" r="r" b="b"/>
            <a:pathLst>
              <a:path w="643423" h="500700">
                <a:moveTo>
                  <a:pt x="0" y="0"/>
                </a:moveTo>
                <a:lnTo>
                  <a:pt x="643423" y="0"/>
                </a:lnTo>
                <a:lnTo>
                  <a:pt x="643423" y="500700"/>
                </a:lnTo>
                <a:lnTo>
                  <a:pt x="0" y="500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321999" y="7987821"/>
            <a:ext cx="265772" cy="664429"/>
          </a:xfrm>
          <a:custGeom>
            <a:avLst/>
            <a:gdLst/>
            <a:ahLst/>
            <a:cxnLst/>
            <a:rect l="l" t="t" r="r" b="b"/>
            <a:pathLst>
              <a:path w="265772" h="664429">
                <a:moveTo>
                  <a:pt x="0" y="0"/>
                </a:moveTo>
                <a:lnTo>
                  <a:pt x="265772" y="0"/>
                </a:lnTo>
                <a:lnTo>
                  <a:pt x="265772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543407" y="8086483"/>
            <a:ext cx="683268" cy="467107"/>
          </a:xfrm>
          <a:custGeom>
            <a:avLst/>
            <a:gdLst/>
            <a:ahLst/>
            <a:cxnLst/>
            <a:rect l="l" t="t" r="r" b="b"/>
            <a:pathLst>
              <a:path w="683268" h="467107">
                <a:moveTo>
                  <a:pt x="0" y="0"/>
                </a:moveTo>
                <a:lnTo>
                  <a:pt x="683267" y="0"/>
                </a:lnTo>
                <a:lnTo>
                  <a:pt x="683267" y="467106"/>
                </a:lnTo>
                <a:lnTo>
                  <a:pt x="0" y="4671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564698" y="8038764"/>
            <a:ext cx="565628" cy="562543"/>
          </a:xfrm>
          <a:custGeom>
            <a:avLst/>
            <a:gdLst/>
            <a:ahLst/>
            <a:cxnLst/>
            <a:rect l="l" t="t" r="r" b="b"/>
            <a:pathLst>
              <a:path w="565628" h="562543">
                <a:moveTo>
                  <a:pt x="0" y="0"/>
                </a:moveTo>
                <a:lnTo>
                  <a:pt x="565628" y="0"/>
                </a:lnTo>
                <a:lnTo>
                  <a:pt x="565628" y="562544"/>
                </a:lnTo>
                <a:lnTo>
                  <a:pt x="0" y="5625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247435" y="7987821"/>
            <a:ext cx="242819" cy="664429"/>
          </a:xfrm>
          <a:custGeom>
            <a:avLst/>
            <a:gdLst/>
            <a:ahLst/>
            <a:cxnLst/>
            <a:rect l="l" t="t" r="r" b="b"/>
            <a:pathLst>
              <a:path w="242819" h="664429">
                <a:moveTo>
                  <a:pt x="0" y="0"/>
                </a:moveTo>
                <a:lnTo>
                  <a:pt x="242819" y="0"/>
                </a:lnTo>
                <a:lnTo>
                  <a:pt x="242819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014922" y="8035364"/>
            <a:ext cx="591946" cy="569344"/>
          </a:xfrm>
          <a:custGeom>
            <a:avLst/>
            <a:gdLst/>
            <a:ahLst/>
            <a:cxnLst/>
            <a:rect l="l" t="t" r="r" b="b"/>
            <a:pathLst>
              <a:path w="591946" h="569344">
                <a:moveTo>
                  <a:pt x="0" y="0"/>
                </a:moveTo>
                <a:lnTo>
                  <a:pt x="591946" y="0"/>
                </a:lnTo>
                <a:lnTo>
                  <a:pt x="591946" y="569344"/>
                </a:lnTo>
                <a:lnTo>
                  <a:pt x="0" y="5693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805759" y="6399553"/>
            <a:ext cx="382953" cy="664429"/>
          </a:xfrm>
          <a:custGeom>
            <a:avLst/>
            <a:gdLst/>
            <a:ahLst/>
            <a:cxnLst/>
            <a:rect l="l" t="t" r="r" b="b"/>
            <a:pathLst>
              <a:path w="382953" h="664429">
                <a:moveTo>
                  <a:pt x="0" y="0"/>
                </a:moveTo>
                <a:lnTo>
                  <a:pt x="382953" y="0"/>
                </a:lnTo>
                <a:lnTo>
                  <a:pt x="382953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222939" y="6399553"/>
            <a:ext cx="463892" cy="664429"/>
          </a:xfrm>
          <a:custGeom>
            <a:avLst/>
            <a:gdLst/>
            <a:ahLst/>
            <a:cxnLst/>
            <a:rect l="l" t="t" r="r" b="b"/>
            <a:pathLst>
              <a:path w="463892" h="664429">
                <a:moveTo>
                  <a:pt x="0" y="0"/>
                </a:moveTo>
                <a:lnTo>
                  <a:pt x="463892" y="0"/>
                </a:lnTo>
                <a:lnTo>
                  <a:pt x="463892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635578" y="6399553"/>
            <a:ext cx="498926" cy="664429"/>
          </a:xfrm>
          <a:custGeom>
            <a:avLst/>
            <a:gdLst/>
            <a:ahLst/>
            <a:cxnLst/>
            <a:rect l="l" t="t" r="r" b="b"/>
            <a:pathLst>
              <a:path w="498926" h="664429">
                <a:moveTo>
                  <a:pt x="0" y="0"/>
                </a:moveTo>
                <a:lnTo>
                  <a:pt x="498925" y="0"/>
                </a:lnTo>
                <a:lnTo>
                  <a:pt x="498925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591405" y="6399553"/>
            <a:ext cx="512215" cy="664429"/>
          </a:xfrm>
          <a:custGeom>
            <a:avLst/>
            <a:gdLst/>
            <a:ahLst/>
            <a:cxnLst/>
            <a:rect l="l" t="t" r="r" b="b"/>
            <a:pathLst>
              <a:path w="512215" h="664429">
                <a:moveTo>
                  <a:pt x="0" y="0"/>
                </a:moveTo>
                <a:lnTo>
                  <a:pt x="512214" y="0"/>
                </a:lnTo>
                <a:lnTo>
                  <a:pt x="512214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222670" y="6399553"/>
            <a:ext cx="292349" cy="664429"/>
          </a:xfrm>
          <a:custGeom>
            <a:avLst/>
            <a:gdLst/>
            <a:ahLst/>
            <a:cxnLst/>
            <a:rect l="l" t="t" r="r" b="b"/>
            <a:pathLst>
              <a:path w="292349" h="664429">
                <a:moveTo>
                  <a:pt x="0" y="0"/>
                </a:moveTo>
                <a:lnTo>
                  <a:pt x="292349" y="0"/>
                </a:lnTo>
                <a:lnTo>
                  <a:pt x="292349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052096" y="6472969"/>
            <a:ext cx="517597" cy="517597"/>
          </a:xfrm>
          <a:custGeom>
            <a:avLst/>
            <a:gdLst/>
            <a:ahLst/>
            <a:cxnLst/>
            <a:rect l="l" t="t" r="r" b="b"/>
            <a:pathLst>
              <a:path w="517597" h="517597">
                <a:moveTo>
                  <a:pt x="0" y="0"/>
                </a:moveTo>
                <a:lnTo>
                  <a:pt x="517598" y="0"/>
                </a:lnTo>
                <a:lnTo>
                  <a:pt x="517598" y="517598"/>
                </a:lnTo>
                <a:lnTo>
                  <a:pt x="0" y="51759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8697612" y="4851504"/>
            <a:ext cx="599246" cy="583992"/>
          </a:xfrm>
          <a:custGeom>
            <a:avLst/>
            <a:gdLst/>
            <a:ahLst/>
            <a:cxnLst/>
            <a:rect l="l" t="t" r="r" b="b"/>
            <a:pathLst>
              <a:path w="599246" h="583992">
                <a:moveTo>
                  <a:pt x="0" y="0"/>
                </a:moveTo>
                <a:lnTo>
                  <a:pt x="599246" y="0"/>
                </a:lnTo>
                <a:lnTo>
                  <a:pt x="599246" y="583992"/>
                </a:lnTo>
                <a:lnTo>
                  <a:pt x="0" y="58399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210858" y="4811285"/>
            <a:ext cx="488053" cy="664429"/>
          </a:xfrm>
          <a:custGeom>
            <a:avLst/>
            <a:gdLst/>
            <a:ahLst/>
            <a:cxnLst/>
            <a:rect l="l" t="t" r="r" b="b"/>
            <a:pathLst>
              <a:path w="488053" h="664429">
                <a:moveTo>
                  <a:pt x="0" y="0"/>
                </a:moveTo>
                <a:lnTo>
                  <a:pt x="488053" y="0"/>
                </a:lnTo>
                <a:lnTo>
                  <a:pt x="488053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589672" y="4811285"/>
            <a:ext cx="590738" cy="664429"/>
          </a:xfrm>
          <a:custGeom>
            <a:avLst/>
            <a:gdLst/>
            <a:ahLst/>
            <a:cxnLst/>
            <a:rect l="l" t="t" r="r" b="b"/>
            <a:pathLst>
              <a:path w="590738" h="664429">
                <a:moveTo>
                  <a:pt x="0" y="0"/>
                </a:moveTo>
                <a:lnTo>
                  <a:pt x="590738" y="0"/>
                </a:lnTo>
                <a:lnTo>
                  <a:pt x="590738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587780" y="4811285"/>
            <a:ext cx="519463" cy="664429"/>
          </a:xfrm>
          <a:custGeom>
            <a:avLst/>
            <a:gdLst/>
            <a:ahLst/>
            <a:cxnLst/>
            <a:rect l="l" t="t" r="r" b="b"/>
            <a:pathLst>
              <a:path w="519463" h="664429">
                <a:moveTo>
                  <a:pt x="0" y="0"/>
                </a:moveTo>
                <a:lnTo>
                  <a:pt x="519463" y="0"/>
                </a:lnTo>
                <a:lnTo>
                  <a:pt x="519463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3024095" y="4865193"/>
            <a:ext cx="689500" cy="556614"/>
          </a:xfrm>
          <a:custGeom>
            <a:avLst/>
            <a:gdLst/>
            <a:ahLst/>
            <a:cxnLst/>
            <a:rect l="l" t="t" r="r" b="b"/>
            <a:pathLst>
              <a:path w="689500" h="556614">
                <a:moveTo>
                  <a:pt x="0" y="0"/>
                </a:moveTo>
                <a:lnTo>
                  <a:pt x="689499" y="0"/>
                </a:lnTo>
                <a:lnTo>
                  <a:pt x="689499" y="556614"/>
                </a:lnTo>
                <a:lnTo>
                  <a:pt x="0" y="556614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981429" y="4909879"/>
            <a:ext cx="658931" cy="467242"/>
          </a:xfrm>
          <a:custGeom>
            <a:avLst/>
            <a:gdLst/>
            <a:ahLst/>
            <a:cxnLst/>
            <a:rect l="l" t="t" r="r" b="b"/>
            <a:pathLst>
              <a:path w="658931" h="467242">
                <a:moveTo>
                  <a:pt x="0" y="0"/>
                </a:moveTo>
                <a:lnTo>
                  <a:pt x="658932" y="0"/>
                </a:lnTo>
                <a:lnTo>
                  <a:pt x="658932" y="467242"/>
                </a:lnTo>
                <a:lnTo>
                  <a:pt x="0" y="467242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628108" y="3223017"/>
            <a:ext cx="738255" cy="664429"/>
          </a:xfrm>
          <a:custGeom>
            <a:avLst/>
            <a:gdLst/>
            <a:ahLst/>
            <a:cxnLst/>
            <a:rect l="l" t="t" r="r" b="b"/>
            <a:pathLst>
              <a:path w="738255" h="664429">
                <a:moveTo>
                  <a:pt x="0" y="0"/>
                </a:moveTo>
                <a:lnTo>
                  <a:pt x="738255" y="0"/>
                </a:lnTo>
                <a:lnTo>
                  <a:pt x="738255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0163783" y="3255969"/>
            <a:ext cx="582204" cy="598527"/>
          </a:xfrm>
          <a:custGeom>
            <a:avLst/>
            <a:gdLst/>
            <a:ahLst/>
            <a:cxnLst/>
            <a:rect l="l" t="t" r="r" b="b"/>
            <a:pathLst>
              <a:path w="582204" h="598527">
                <a:moveTo>
                  <a:pt x="0" y="0"/>
                </a:moveTo>
                <a:lnTo>
                  <a:pt x="582203" y="0"/>
                </a:lnTo>
                <a:lnTo>
                  <a:pt x="582203" y="598527"/>
                </a:lnTo>
                <a:lnTo>
                  <a:pt x="0" y="598527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1576232" y="3255969"/>
            <a:ext cx="617617" cy="598527"/>
          </a:xfrm>
          <a:custGeom>
            <a:avLst/>
            <a:gdLst/>
            <a:ahLst/>
            <a:cxnLst/>
            <a:rect l="l" t="t" r="r" b="b"/>
            <a:pathLst>
              <a:path w="617617" h="598527">
                <a:moveTo>
                  <a:pt x="0" y="0"/>
                </a:moveTo>
                <a:lnTo>
                  <a:pt x="617617" y="0"/>
                </a:lnTo>
                <a:lnTo>
                  <a:pt x="617617" y="598527"/>
                </a:lnTo>
                <a:lnTo>
                  <a:pt x="0" y="59852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511015" y="3223017"/>
            <a:ext cx="672995" cy="664429"/>
          </a:xfrm>
          <a:custGeom>
            <a:avLst/>
            <a:gdLst/>
            <a:ahLst/>
            <a:cxnLst/>
            <a:rect l="l" t="t" r="r" b="b"/>
            <a:pathLst>
              <a:path w="672995" h="664429">
                <a:moveTo>
                  <a:pt x="0" y="0"/>
                </a:moveTo>
                <a:lnTo>
                  <a:pt x="672994" y="0"/>
                </a:lnTo>
                <a:lnTo>
                  <a:pt x="672994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3119985" y="3223017"/>
            <a:ext cx="497718" cy="664429"/>
          </a:xfrm>
          <a:custGeom>
            <a:avLst/>
            <a:gdLst/>
            <a:ahLst/>
            <a:cxnLst/>
            <a:rect l="l" t="t" r="r" b="b"/>
            <a:pathLst>
              <a:path w="497718" h="664429">
                <a:moveTo>
                  <a:pt x="0" y="0"/>
                </a:moveTo>
                <a:lnTo>
                  <a:pt x="497718" y="0"/>
                </a:lnTo>
                <a:lnTo>
                  <a:pt x="497718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6092841" y="3223017"/>
            <a:ext cx="436107" cy="664429"/>
          </a:xfrm>
          <a:custGeom>
            <a:avLst/>
            <a:gdLst/>
            <a:ahLst/>
            <a:cxnLst/>
            <a:rect l="l" t="t" r="r" b="b"/>
            <a:pathLst>
              <a:path w="436107" h="664429">
                <a:moveTo>
                  <a:pt x="0" y="0"/>
                </a:moveTo>
                <a:lnTo>
                  <a:pt x="436108" y="0"/>
                </a:lnTo>
                <a:lnTo>
                  <a:pt x="436108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618189" y="1681883"/>
            <a:ext cx="5578317" cy="3004249"/>
            <a:chOff x="0" y="0"/>
            <a:chExt cx="7437757" cy="4005665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"/>
              <a:ext cx="7437757" cy="2183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19"/>
                </a:lnSpc>
              </a:pPr>
              <a:r>
                <a:rPr lang="en-US" sz="5349" spc="-53">
                  <a:solidFill>
                    <a:srgbClr val="9976FF"/>
                  </a:solidFill>
                  <a:latin typeface="Inter"/>
                  <a:ea typeface="Inter"/>
                  <a:cs typeface="Inter"/>
                  <a:sym typeface="Inter"/>
                </a:rPr>
                <a:t>Nguồn tài nguyên</a:t>
              </a:r>
            </a:p>
            <a:p>
              <a:pPr algn="l">
                <a:lnSpc>
                  <a:spcPts val="6419"/>
                </a:lnSpc>
              </a:pPr>
              <a:r>
                <a:rPr lang="en-US" sz="5349" spc="-53">
                  <a:solidFill>
                    <a:srgbClr val="9976FF"/>
                  </a:solidFill>
                  <a:latin typeface="Inter"/>
                  <a:ea typeface="Inter"/>
                  <a:cs typeface="Inter"/>
                  <a:sym typeface="Inter"/>
                </a:rPr>
                <a:t>miễn phí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840440"/>
              <a:ext cx="7437757" cy="1185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15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Hãy sử dụng những biểu tượng cũng như hình minh họa miễn phí và có thể thay màu này trong thiết kế Canva của bạn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7557" y="2717368"/>
            <a:ext cx="9352690" cy="4554260"/>
            <a:chOff x="0" y="9525"/>
            <a:chExt cx="12470254" cy="6072347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"/>
              <a:ext cx="12470254" cy="6072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99"/>
                </a:lnSpc>
              </a:pPr>
              <a:r>
                <a:rPr lang="vi-VN" sz="7499" b="1" dirty="0">
                  <a:solidFill>
                    <a:srgbClr val="9976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Xác thực 2 yếu tố(2FA) là gì?</a:t>
              </a:r>
            </a:p>
            <a:p>
              <a:pPr algn="l">
                <a:lnSpc>
                  <a:spcPts val="8999"/>
                </a:lnSpc>
              </a:pPr>
              <a:endParaRPr lang="vi-VN" sz="7499" b="1" dirty="0">
                <a:solidFill>
                  <a:srgbClr val="9976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8999"/>
                </a:lnSpc>
              </a:pPr>
              <a:endParaRPr lang="en-US" sz="7499" b="1" dirty="0">
                <a:solidFill>
                  <a:srgbClr val="9976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88387"/>
              <a:ext cx="12470254" cy="2102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vi-VN" sz="3200" b="1" dirty="0"/>
                <a:t>Xác thực hai yếu tố (2FA)</a:t>
              </a:r>
              <a:r>
                <a:rPr lang="vi-VN" sz="3200" dirty="0"/>
                <a:t> là một phương pháp bảo mật yêu cầu người dùng cung cấp </a:t>
              </a:r>
              <a:r>
                <a:rPr lang="vi-VN" sz="3200" b="1" dirty="0"/>
                <a:t>2 bằng chứng xác minh</a:t>
              </a:r>
              <a:r>
                <a:rPr lang="vi-VN" sz="3200" dirty="0"/>
                <a:t> khi đăng nhập</a:t>
              </a:r>
              <a:endPara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548079" y="972835"/>
            <a:ext cx="5560887" cy="8341331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05437" t="-2718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40DCE-4355-A821-CD0E-533FB0D58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531C57E-96E4-6F45-D140-723053DED4A5}"/>
              </a:ext>
            </a:extLst>
          </p:cNvPr>
          <p:cNvGrpSpPr/>
          <p:nvPr/>
        </p:nvGrpSpPr>
        <p:grpSpPr>
          <a:xfrm>
            <a:off x="9525000" y="2147061"/>
            <a:ext cx="6953997" cy="966761"/>
            <a:chOff x="0" y="0"/>
            <a:chExt cx="4750317" cy="660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0897719-2AF9-F53E-B8E1-B720119D9654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5174F361-10AE-9E84-FD38-EC9F5E43231A}"/>
              </a:ext>
            </a:extLst>
          </p:cNvPr>
          <p:cNvSpPr txBox="1"/>
          <p:nvPr/>
        </p:nvSpPr>
        <p:spPr>
          <a:xfrm>
            <a:off x="9874474" y="2446833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SMS Token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7B855BFC-5B26-7460-8C65-82A0F6F9EB7C}"/>
              </a:ext>
            </a:extLst>
          </p:cNvPr>
          <p:cNvGrpSpPr/>
          <p:nvPr/>
        </p:nvGrpSpPr>
        <p:grpSpPr>
          <a:xfrm>
            <a:off x="9525000" y="3302028"/>
            <a:ext cx="6953997" cy="966761"/>
            <a:chOff x="0" y="0"/>
            <a:chExt cx="4750317" cy="6604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9318FE-E212-1395-BF31-E9B5B06EF1AD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914F516-7418-AF87-BAEC-47FC30DFA6F4}"/>
              </a:ext>
            </a:extLst>
          </p:cNvPr>
          <p:cNvSpPr txBox="1"/>
          <p:nvPr/>
        </p:nvSpPr>
        <p:spPr>
          <a:xfrm>
            <a:off x="9874474" y="3584012"/>
            <a:ext cx="630334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Voice Token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ADA4B0C-1D91-0296-1233-E0BE8C4D6886}"/>
              </a:ext>
            </a:extLst>
          </p:cNvPr>
          <p:cNvGrpSpPr/>
          <p:nvPr/>
        </p:nvGrpSpPr>
        <p:grpSpPr>
          <a:xfrm>
            <a:off x="9525000" y="4456995"/>
            <a:ext cx="6953997" cy="966761"/>
            <a:chOff x="0" y="0"/>
            <a:chExt cx="4750317" cy="6604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4107548-DA7C-5FC2-E329-9D6F6D5B3422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0BA0C642-A210-FDDF-AEF1-9EB829349612}"/>
              </a:ext>
            </a:extLst>
          </p:cNvPr>
          <p:cNvSpPr txBox="1"/>
          <p:nvPr/>
        </p:nvSpPr>
        <p:spPr>
          <a:xfrm>
            <a:off x="9874474" y="4791554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81B3A"/>
                </a:solidFill>
                <a:latin typeface="SegoeuiPc"/>
              </a:rPr>
              <a:t>S</a:t>
            </a:r>
            <a:r>
              <a:rPr lang="en-US" sz="2400" b="0" i="0" dirty="0" err="1">
                <a:solidFill>
                  <a:srgbClr val="081B3A"/>
                </a:solidFill>
                <a:effectLst/>
                <a:latin typeface="SegoeuiPc"/>
              </a:rPr>
              <a:t>oftware</a:t>
            </a:r>
            <a:r>
              <a:rPr lang="en-US" sz="2400" b="0" i="0" dirty="0">
                <a:solidFill>
                  <a:srgbClr val="081B3A"/>
                </a:solidFill>
                <a:effectLst/>
                <a:latin typeface="SegoeuiPc"/>
              </a:rPr>
              <a:t> </a:t>
            </a:r>
            <a:r>
              <a:rPr lang="vi-VN" sz="2400" b="0" i="0" dirty="0">
                <a:solidFill>
                  <a:srgbClr val="081B3A"/>
                </a:solidFill>
                <a:effectLst/>
                <a:latin typeface="SegoeuiPc"/>
              </a:rPr>
              <a:t>T</a:t>
            </a:r>
            <a:r>
              <a:rPr lang="en-US" sz="2400" b="0" i="0" dirty="0" err="1">
                <a:solidFill>
                  <a:srgbClr val="081B3A"/>
                </a:solidFill>
                <a:effectLst/>
                <a:latin typeface="SegoeuiPc"/>
              </a:rPr>
              <a:t>oken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565EE8E-F0E6-387F-EA26-180342E7E9A5}"/>
              </a:ext>
            </a:extLst>
          </p:cNvPr>
          <p:cNvGrpSpPr/>
          <p:nvPr/>
        </p:nvGrpSpPr>
        <p:grpSpPr>
          <a:xfrm>
            <a:off x="9525000" y="5611962"/>
            <a:ext cx="6953997" cy="966761"/>
            <a:chOff x="0" y="0"/>
            <a:chExt cx="4750317" cy="6604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AD83A34-35E8-9F40-A431-C80980546E30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9C852D62-A9DF-BBFA-2ADE-5532AD94426D}"/>
              </a:ext>
            </a:extLst>
          </p:cNvPr>
          <p:cNvSpPr txBox="1"/>
          <p:nvPr/>
        </p:nvSpPr>
        <p:spPr>
          <a:xfrm>
            <a:off x="9874474" y="5888649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81B3A"/>
                </a:solidFill>
                <a:latin typeface="SegoeuiPc"/>
              </a:rPr>
              <a:t>P</a:t>
            </a:r>
            <a:r>
              <a:rPr lang="en-US" sz="2400" b="0" i="0" dirty="0">
                <a:solidFill>
                  <a:srgbClr val="081B3A"/>
                </a:solidFill>
                <a:effectLst/>
                <a:latin typeface="SegoeuiPc"/>
              </a:rPr>
              <a:t>ush </a:t>
            </a:r>
            <a:r>
              <a:rPr lang="vi-VN" sz="2400" b="0" i="0" dirty="0">
                <a:solidFill>
                  <a:srgbClr val="081B3A"/>
                </a:solidFill>
                <a:effectLst/>
                <a:latin typeface="SegoeuiPc"/>
              </a:rPr>
              <a:t>N</a:t>
            </a:r>
            <a:r>
              <a:rPr lang="en-US" sz="2400" b="0" i="0" dirty="0" err="1">
                <a:solidFill>
                  <a:srgbClr val="081B3A"/>
                </a:solidFill>
                <a:effectLst/>
                <a:latin typeface="SegoeuiPc"/>
              </a:rPr>
              <a:t>otification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29D32AA-0C22-3698-6B3B-0CFB02CC13EA}"/>
              </a:ext>
            </a:extLst>
          </p:cNvPr>
          <p:cNvGrpSpPr/>
          <p:nvPr/>
        </p:nvGrpSpPr>
        <p:grpSpPr>
          <a:xfrm>
            <a:off x="9525000" y="6766929"/>
            <a:ext cx="6953997" cy="966761"/>
            <a:chOff x="0" y="0"/>
            <a:chExt cx="4750317" cy="6604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FFEB40F-EE8C-2625-3836-352B9115C3AF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AA393FE1-F604-41EC-D552-B0F84A322E6C}"/>
              </a:ext>
            </a:extLst>
          </p:cNvPr>
          <p:cNvSpPr txBox="1"/>
          <p:nvPr/>
        </p:nvSpPr>
        <p:spPr>
          <a:xfrm>
            <a:off x="9865928" y="7019805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81B3A"/>
                </a:solidFill>
                <a:latin typeface="SegoeuiPc"/>
              </a:rPr>
              <a:t>H</a:t>
            </a:r>
            <a:r>
              <a:rPr lang="en-US" sz="2400" b="0" i="0" dirty="0" err="1">
                <a:solidFill>
                  <a:srgbClr val="081B3A"/>
                </a:solidFill>
                <a:effectLst/>
                <a:latin typeface="SegoeuiPc"/>
              </a:rPr>
              <a:t>ardware</a:t>
            </a:r>
            <a:r>
              <a:rPr lang="en-US" sz="2400" b="0" i="0" dirty="0">
                <a:solidFill>
                  <a:srgbClr val="081B3A"/>
                </a:solidFill>
                <a:effectLst/>
                <a:latin typeface="SegoeuiPc"/>
              </a:rPr>
              <a:t> </a:t>
            </a:r>
            <a:r>
              <a:rPr lang="vi-VN" sz="2400" dirty="0">
                <a:solidFill>
                  <a:srgbClr val="081B3A"/>
                </a:solidFill>
                <a:latin typeface="SegoeuiPc"/>
              </a:rPr>
              <a:t>T</a:t>
            </a:r>
            <a:r>
              <a:rPr lang="en-US" sz="2400" b="0" i="0" dirty="0" err="1">
                <a:solidFill>
                  <a:srgbClr val="081B3A"/>
                </a:solidFill>
                <a:effectLst/>
                <a:latin typeface="SegoeuiPc"/>
              </a:rPr>
              <a:t>oken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E4FE43C-F70F-96A3-B127-582798DE6AC4}"/>
              </a:ext>
            </a:extLst>
          </p:cNvPr>
          <p:cNvGrpSpPr/>
          <p:nvPr/>
        </p:nvGrpSpPr>
        <p:grpSpPr>
          <a:xfrm>
            <a:off x="762000" y="4514868"/>
            <a:ext cx="6953997" cy="966761"/>
            <a:chOff x="0" y="0"/>
            <a:chExt cx="4750317" cy="6604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3585DD3-2D32-9A33-81D2-6141C11B78B9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391BF377-1CF3-9EB1-49CA-70DC907F27A3}"/>
              </a:ext>
            </a:extLst>
          </p:cNvPr>
          <p:cNvSpPr txBox="1"/>
          <p:nvPr/>
        </p:nvSpPr>
        <p:spPr>
          <a:xfrm>
            <a:off x="990600" y="4791555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Mật khẩu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1C0DEAA-4EB4-49CE-38E5-9447B6DDF130}"/>
              </a:ext>
            </a:extLst>
          </p:cNvPr>
          <p:cNvSpPr txBox="1"/>
          <p:nvPr/>
        </p:nvSpPr>
        <p:spPr>
          <a:xfrm>
            <a:off x="1642456" y="1779845"/>
            <a:ext cx="6388082" cy="133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59"/>
              </a:lnSpc>
            </a:pPr>
            <a:endParaRPr lang="en-US" sz="8799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5" name="Plus Sign 24">
            <a:extLst>
              <a:ext uri="{FF2B5EF4-FFF2-40B4-BE49-F238E27FC236}">
                <a16:creationId xmlns:a16="http://schemas.microsoft.com/office/drawing/2014/main" id="{C80B6085-BCA9-62EA-5FA6-55686E545CBE}"/>
              </a:ext>
            </a:extLst>
          </p:cNvPr>
          <p:cNvSpPr/>
          <p:nvPr/>
        </p:nvSpPr>
        <p:spPr>
          <a:xfrm>
            <a:off x="8229600" y="4614901"/>
            <a:ext cx="794079" cy="834848"/>
          </a:xfrm>
          <a:prstGeom prst="mathPlus">
            <a:avLst/>
          </a:prstGeom>
          <a:solidFill>
            <a:srgbClr val="FF99CC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FF99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506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3081" y="1477861"/>
            <a:ext cx="6953997" cy="309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vi-VN" sz="6799" b="1" dirty="0">
                <a:solidFill>
                  <a:srgbClr val="F884FA"/>
                </a:solidFill>
                <a:latin typeface="Inter Bold"/>
                <a:ea typeface="Inter Bold"/>
                <a:cs typeface="Inter Bold"/>
                <a:sym typeface="Inter Bold"/>
              </a:rPr>
              <a:t>Mật khẩu đơn lẻ không còn đủ an toàn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63081" y="4816543"/>
            <a:ext cx="6953997" cy="966761"/>
            <a:chOff x="0" y="0"/>
            <a:chExt cx="4750317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01615" y="5070053"/>
            <a:ext cx="6276929" cy="41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vi-VN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Người dùng thường đặt mật khẩu yếu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63081" y="6153841"/>
            <a:ext cx="6953997" cy="966761"/>
            <a:chOff x="0" y="0"/>
            <a:chExt cx="4750317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42919" y="6206782"/>
            <a:ext cx="6276929" cy="8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Mật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khẩu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dễ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bị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rò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rỉ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(qua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lừa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đảo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tấn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công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,...)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63081" y="7491139"/>
            <a:ext cx="6953997" cy="966761"/>
            <a:chOff x="0" y="0"/>
            <a:chExt cx="4750317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36510" y="7544080"/>
            <a:ext cx="6276929" cy="8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Dễ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bị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đánh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cắp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khi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chung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nhiều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dịch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vụ</a:t>
            </a:r>
            <a:endParaRPr lang="en-US" sz="25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70922" y="1477861"/>
            <a:ext cx="6953997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vi-VN" sz="6799" b="1" dirty="0">
                <a:solidFill>
                  <a:srgbClr val="9976FF"/>
                </a:solidFill>
                <a:latin typeface="Inter Bold"/>
                <a:ea typeface="Inter Bold"/>
                <a:cs typeface="Inter Bold"/>
                <a:sym typeface="Inter Bold"/>
              </a:rPr>
              <a:t>2FA tăng cường bảo mật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670922" y="4816543"/>
            <a:ext cx="6953997" cy="966761"/>
            <a:chOff x="0" y="0"/>
            <a:chExt cx="4750317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009456" y="5070053"/>
            <a:ext cx="6276929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800" dirty="0"/>
              <a:t>Yêu cầu bước xác minh thứ hai</a:t>
            </a:r>
            <a:endParaRPr lang="en-US" sz="2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9670922" y="6153841"/>
            <a:ext cx="6953997" cy="966761"/>
            <a:chOff x="0" y="0"/>
            <a:chExt cx="4750317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009456" y="6407351"/>
            <a:ext cx="6276929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800" dirty="0"/>
              <a:t>Giảm nguy cơ bị chiếm tài khoản</a:t>
            </a:r>
            <a:endParaRPr lang="en-US" sz="2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670922" y="7491139"/>
            <a:ext cx="6953997" cy="966761"/>
            <a:chOff x="0" y="0"/>
            <a:chExt cx="4750317" cy="660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040791" y="7544080"/>
            <a:ext cx="6276929" cy="8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vi-VN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Được khuyến nghị bởi Google, Microsoft, ngân hàng,</a:t>
            </a:r>
            <a:endParaRPr lang="en-US" sz="25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" y="3788315"/>
            <a:ext cx="6953997" cy="966761"/>
            <a:chOff x="0" y="0"/>
            <a:chExt cx="4750317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69528" y="4041190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/>
              <a:t>Gửi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OTP qua tin </a:t>
            </a:r>
            <a:r>
              <a:rPr lang="en-US" sz="2400" dirty="0" err="1"/>
              <a:t>nhắn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endParaRPr lang="en-US" sz="24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" y="4943282"/>
            <a:ext cx="6953997" cy="966761"/>
            <a:chOff x="0" y="0"/>
            <a:chExt cx="4750317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3925" y="5207233"/>
            <a:ext cx="6303346" cy="39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Dễ dùng nhưng phụ thuộc vào nhà mạng</a:t>
            </a:r>
            <a:endParaRPr lang="en-US" sz="24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28600" y="6098249"/>
            <a:ext cx="6953997" cy="966761"/>
            <a:chOff x="0" y="0"/>
            <a:chExt cx="4750317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9528" y="6351124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/>
              <a:t>Có thể bị ảnh hưởng nếu mất sóng, đổi SIM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363200" y="3788315"/>
            <a:ext cx="6953997" cy="966761"/>
            <a:chOff x="0" y="0"/>
            <a:chExt cx="4750317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704128" y="4041191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đọc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OTP</a:t>
            </a:r>
            <a:endParaRPr lang="en-US" sz="24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363200" y="4943282"/>
            <a:ext cx="6953997" cy="966761"/>
            <a:chOff x="0" y="0"/>
            <a:chExt cx="4750317" cy="660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896600" y="5010795"/>
            <a:ext cx="6303346" cy="83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/>
              <a:t>Phù hợp với người lớn tuổi</a:t>
            </a:r>
            <a:r>
              <a:rPr lang="vi-VN" sz="2400"/>
              <a:t>, không quen kiểm tra tin nhắn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363200" y="6098250"/>
            <a:ext cx="6953997" cy="966761"/>
            <a:chOff x="0" y="0"/>
            <a:chExt cx="4750317" cy="660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509885" y="6172849"/>
            <a:ext cx="4764472" cy="834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/>
              <a:t>Giúp tăng tính xác minh thực tế (nghe – phản hồi)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Freeform 20"/>
          <p:cNvSpPr/>
          <p:nvPr/>
        </p:nvSpPr>
        <p:spPr>
          <a:xfrm rot="20111652">
            <a:off x="7403763" y="4840207"/>
            <a:ext cx="2307983" cy="1402322"/>
          </a:xfrm>
          <a:custGeom>
            <a:avLst/>
            <a:gdLst/>
            <a:ahLst/>
            <a:cxnLst/>
            <a:rect l="l" t="t" r="r" b="b"/>
            <a:pathLst>
              <a:path w="5459428" h="3414624">
                <a:moveTo>
                  <a:pt x="0" y="0"/>
                </a:moveTo>
                <a:lnTo>
                  <a:pt x="5459428" y="0"/>
                </a:lnTo>
                <a:lnTo>
                  <a:pt x="5459428" y="3414624"/>
                </a:lnTo>
                <a:lnTo>
                  <a:pt x="0" y="341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798002" y="1028700"/>
            <a:ext cx="12149743" cy="1861056"/>
            <a:chOff x="0" y="-693247"/>
            <a:chExt cx="16199658" cy="24814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525"/>
              <a:ext cx="8517443" cy="177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59"/>
                </a:lnSpc>
              </a:pPr>
              <a:endParaRPr lang="en-US" sz="8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743336" y="-693247"/>
              <a:ext cx="10456322" cy="12324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vi-VN" sz="4500" b="1" dirty="0">
                  <a:solidFill>
                    <a:srgbClr val="F884FA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SMS Token &amp; Voice Token</a:t>
              </a:r>
            </a:p>
          </p:txBody>
        </p:sp>
      </p:grpSp>
      <p:sp>
        <p:nvSpPr>
          <p:cNvPr id="24" name="TextBox 4">
            <a:extLst>
              <a:ext uri="{FF2B5EF4-FFF2-40B4-BE49-F238E27FC236}">
                <a16:creationId xmlns:a16="http://schemas.microsoft.com/office/drawing/2014/main" id="{101505E5-C56A-503C-C1E2-D599B532287A}"/>
              </a:ext>
            </a:extLst>
          </p:cNvPr>
          <p:cNvSpPr txBox="1"/>
          <p:nvPr/>
        </p:nvSpPr>
        <p:spPr>
          <a:xfrm>
            <a:off x="553925" y="2889756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b="1" dirty="0"/>
              <a:t>SMS Token</a:t>
            </a:r>
            <a:endParaRPr lang="en-US" sz="24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61B2C371-8914-E5CC-46F6-4468CD997DEE}"/>
              </a:ext>
            </a:extLst>
          </p:cNvPr>
          <p:cNvSpPr txBox="1"/>
          <p:nvPr/>
        </p:nvSpPr>
        <p:spPr>
          <a:xfrm>
            <a:off x="10740448" y="2889756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b="1" dirty="0"/>
              <a:t>Voice Token</a:t>
            </a:r>
            <a:endParaRPr lang="en-US" sz="24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7175" y="2916193"/>
            <a:ext cx="5588425" cy="3387559"/>
            <a:chOff x="-1" y="5927"/>
            <a:chExt cx="7451233" cy="4516745"/>
          </a:xfrm>
        </p:grpSpPr>
        <p:sp>
          <p:nvSpPr>
            <p:cNvPr id="3" name="TextBox 3"/>
            <p:cNvSpPr txBox="1"/>
            <p:nvPr/>
          </p:nvSpPr>
          <p:spPr>
            <a:xfrm>
              <a:off x="0" y="5927"/>
              <a:ext cx="6798495" cy="2327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57"/>
                </a:lnSpc>
              </a:pPr>
              <a:r>
                <a:rPr lang="vi-VN" sz="5797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Push Notification</a:t>
              </a:r>
              <a:endParaRPr lang="en-US" sz="579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2988491"/>
              <a:ext cx="7451233" cy="1534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600" dirty="0" err="1"/>
                <a:t>Gửi</a:t>
              </a:r>
              <a:r>
                <a:rPr lang="en-US" sz="3600" dirty="0"/>
                <a:t> </a:t>
              </a:r>
              <a:r>
                <a:rPr lang="en-US" sz="3600" dirty="0" err="1"/>
                <a:t>yêu</a:t>
              </a:r>
              <a:r>
                <a:rPr lang="en-US" sz="3600" dirty="0"/>
                <a:t> </a:t>
              </a:r>
              <a:r>
                <a:rPr lang="en-US" sz="3600" dirty="0" err="1"/>
                <a:t>cầu</a:t>
              </a:r>
              <a:r>
                <a:rPr lang="en-US" sz="3600" dirty="0"/>
                <a:t> </a:t>
              </a:r>
              <a:r>
                <a:rPr lang="en-US" sz="3600" dirty="0" err="1"/>
                <a:t>xác</a:t>
              </a:r>
              <a:r>
                <a:rPr lang="en-US" sz="3600" dirty="0"/>
                <a:t> </a:t>
              </a:r>
              <a:r>
                <a:rPr lang="en-US" sz="3600" dirty="0" err="1"/>
                <a:t>minh</a:t>
              </a:r>
              <a:r>
                <a:rPr lang="en-US" sz="3600" dirty="0"/>
                <a:t> </a:t>
              </a:r>
              <a:r>
                <a:rPr lang="en-US" sz="3600" dirty="0" err="1"/>
                <a:t>về</a:t>
              </a:r>
              <a:r>
                <a:rPr lang="en-US" sz="3600" dirty="0"/>
                <a:t> </a:t>
              </a:r>
              <a:r>
                <a:rPr lang="en-US" sz="3600" dirty="0" err="1"/>
                <a:t>điện</a:t>
              </a:r>
              <a:r>
                <a:rPr lang="en-US" sz="3600" dirty="0"/>
                <a:t> </a:t>
              </a:r>
              <a:r>
                <a:rPr lang="en-US" sz="3600" dirty="0" err="1"/>
                <a:t>thoại</a:t>
              </a:r>
              <a:r>
                <a:rPr lang="en-US" sz="3600" dirty="0"/>
                <a:t> (</a:t>
              </a:r>
              <a:r>
                <a:rPr lang="vi-VN" sz="3600" dirty="0"/>
                <a:t>“</a:t>
              </a:r>
              <a:r>
                <a:rPr lang="en-US" sz="3600" dirty="0" err="1"/>
                <a:t>Có</a:t>
              </a:r>
              <a:r>
                <a:rPr lang="en-US" sz="3600" dirty="0"/>
                <a:t> </a:t>
              </a:r>
              <a:r>
                <a:rPr lang="en-US" sz="3600" dirty="0" err="1"/>
                <a:t>phải</a:t>
              </a:r>
              <a:r>
                <a:rPr lang="en-US" sz="3600" dirty="0"/>
                <a:t> </a:t>
              </a:r>
              <a:r>
                <a:rPr lang="en-US" sz="3600" dirty="0" err="1"/>
                <a:t>bạn</a:t>
              </a:r>
              <a:r>
                <a:rPr lang="en-US" sz="3600" dirty="0"/>
                <a:t> </a:t>
              </a:r>
              <a:r>
                <a:rPr lang="en-US" sz="3600" dirty="0" err="1"/>
                <a:t>không</a:t>
              </a:r>
              <a:r>
                <a:rPr lang="en-US" sz="3600" dirty="0"/>
                <a:t>?")</a:t>
              </a:r>
              <a:endParaRPr lang="en-US" sz="3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234185" y="3627120"/>
            <a:ext cx="4936641" cy="30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dirty="0"/>
              <a:t>✅</a:t>
            </a:r>
            <a:r>
              <a:rPr lang="vi-VN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Thông báo xác thực được gửi đến thiết bịNgười dùng chỉ cần chọn: </a:t>
            </a:r>
            <a:r>
              <a:rPr lang="vi-VN" sz="21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“Là tôi” hoặc “Không phải tôi”</a:t>
            </a:r>
          </a:p>
          <a:p>
            <a:pPr algn="l">
              <a:lnSpc>
                <a:spcPts val="3360"/>
              </a:lnSpc>
            </a:pPr>
            <a:endParaRPr lang="vi-VN" sz="21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360"/>
              </a:lnSpc>
            </a:pPr>
            <a:r>
              <a:rPr lang="en-US" sz="2400" dirty="0"/>
              <a:t>✅</a:t>
            </a:r>
            <a:r>
              <a:rPr lang="vi-VN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Trải nghiệm người dùng tốt: Nhanh chóng, không cần nhập mã. Gắn liền với thiết bị, ít bị giả mạo</a:t>
            </a:r>
            <a:endParaRPr lang="en-US" sz="2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407098" y="2997772"/>
            <a:ext cx="3636033" cy="4291456"/>
          </a:xfrm>
          <a:custGeom>
            <a:avLst/>
            <a:gdLst/>
            <a:ahLst/>
            <a:cxnLst/>
            <a:rect l="l" t="t" r="r" b="b"/>
            <a:pathLst>
              <a:path w="3636033" h="4291456">
                <a:moveTo>
                  <a:pt x="0" y="0"/>
                </a:moveTo>
                <a:lnTo>
                  <a:pt x="3636034" y="0"/>
                </a:lnTo>
                <a:lnTo>
                  <a:pt x="3636034" y="4291456"/>
                </a:lnTo>
                <a:lnTo>
                  <a:pt x="0" y="4291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07838" y="4769895"/>
            <a:ext cx="13272324" cy="0"/>
          </a:xfrm>
          <a:prstGeom prst="line">
            <a:avLst/>
          </a:prstGeom>
          <a:ln w="19050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363405" y="4696076"/>
            <a:ext cx="166688" cy="16668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76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1194" y="4696076"/>
            <a:ext cx="166688" cy="16668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84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18984" y="4696076"/>
            <a:ext cx="166688" cy="16668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76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46774" y="4696076"/>
            <a:ext cx="166688" cy="16668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84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674564" y="4696076"/>
            <a:ext cx="166688" cy="16668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7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064447" y="7853819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1" y="0"/>
                </a:lnTo>
                <a:lnTo>
                  <a:pt x="67556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345027" y="1520748"/>
            <a:ext cx="15597945" cy="9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Mạng di động và Công nghệ 5G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7044" y="3950216"/>
            <a:ext cx="2459408" cy="47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1G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65670" y="3950216"/>
            <a:ext cx="2459408" cy="47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2G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14296" y="3950216"/>
            <a:ext cx="2459408" cy="47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3G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62922" y="3950216"/>
            <a:ext cx="2459408" cy="47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4G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11548" y="3950216"/>
            <a:ext cx="2459408" cy="47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5G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17044" y="5173083"/>
            <a:ext cx="2459408" cy="998707"/>
            <a:chOff x="0" y="0"/>
            <a:chExt cx="3279211" cy="133160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3279211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Thập niên 1980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69329"/>
              <a:ext cx="3279211" cy="962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Dịch vụ truyền thoại cơ bản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565670" y="5173083"/>
            <a:ext cx="2459408" cy="1370182"/>
            <a:chOff x="0" y="0"/>
            <a:chExt cx="3279211" cy="182690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47625"/>
              <a:ext cx="3279211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Thập niên 1990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69329"/>
              <a:ext cx="3279211" cy="962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Dịch vụ truyền thoại, SMS và MMS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914296" y="5173083"/>
            <a:ext cx="2459408" cy="2113132"/>
            <a:chOff x="0" y="0"/>
            <a:chExt cx="3279211" cy="281750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47625"/>
              <a:ext cx="3279211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Thập niên 2000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869329"/>
              <a:ext cx="3279211" cy="2456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Truyền thoại với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dữ liệu, SMS, MMS, cuộc gọi video,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truy cập Internet,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TV di động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262922" y="5173083"/>
            <a:ext cx="2459408" cy="2856082"/>
            <a:chOff x="0" y="0"/>
            <a:chExt cx="3279211" cy="380810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47625"/>
              <a:ext cx="3279211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Thập niên 2010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869329"/>
              <a:ext cx="3279211" cy="2456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Truyền thoại với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dữ liệu, SMS, MMS, truy cập Internet, cuộc gọi video,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TV HD di động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611548" y="5173083"/>
            <a:ext cx="2459408" cy="3227557"/>
            <a:chOff x="0" y="0"/>
            <a:chExt cx="3279211" cy="4303409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47625"/>
              <a:ext cx="3279211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Hiện tại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69329"/>
              <a:ext cx="3279211" cy="3451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Truyền thoại với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dữ liệu, SMS, MMS, truy cập Internet, cuộc gọi video, TV HD di động,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điện đoán đám mây và Internet vạn vật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9033" y="2494504"/>
            <a:ext cx="7165867" cy="5297993"/>
            <a:chOff x="0" y="0"/>
            <a:chExt cx="9554489" cy="7063990"/>
          </a:xfrm>
        </p:grpSpPr>
        <p:sp>
          <p:nvSpPr>
            <p:cNvPr id="3" name="TextBox 3"/>
            <p:cNvSpPr txBox="1"/>
            <p:nvPr/>
          </p:nvSpPr>
          <p:spPr>
            <a:xfrm>
              <a:off x="0" y="-20955"/>
              <a:ext cx="9554489" cy="4032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19"/>
                </a:lnSpc>
              </a:pPr>
              <a:r>
                <a:rPr lang="en-US" sz="65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Áp dụng</a:t>
              </a:r>
            </a:p>
            <a:p>
              <a:pPr algn="l">
                <a:lnSpc>
                  <a:spcPts val="7919"/>
                </a:lnSpc>
              </a:pPr>
              <a:r>
                <a:rPr lang="en-US" sz="65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Công nghệ 5G trên thế giới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10447"/>
              <a:ext cx="9554489" cy="761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40"/>
                </a:lnSpc>
              </a:pPr>
              <a:r>
                <a:rPr lang="en-US" sz="3700">
                  <a:solidFill>
                    <a:srgbClr val="9976FF"/>
                  </a:solidFill>
                  <a:latin typeface="Inter"/>
                  <a:ea typeface="Inter"/>
                  <a:cs typeface="Inter"/>
                  <a:sym typeface="Inter"/>
                </a:rPr>
                <a:t>Tính đến tháng 1/2021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833360"/>
              <a:ext cx="9554489" cy="1233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Việc áp dụng công nghệ 5G tiếp tục tăng lên</a:t>
              </a:r>
            </a:p>
            <a:p>
              <a:pPr algn="l">
                <a:lnSpc>
                  <a:spcPts val="3840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ở nhiều quốc gia và thành phố hơn.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63305" y="1226888"/>
            <a:ext cx="7457328" cy="7833224"/>
            <a:chOff x="0" y="0"/>
            <a:chExt cx="5351919" cy="56216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51919" cy="5621689"/>
            </a:xfrm>
            <a:custGeom>
              <a:avLst/>
              <a:gdLst/>
              <a:ahLst/>
              <a:cxnLst/>
              <a:rect l="l" t="t" r="r" b="b"/>
              <a:pathLst>
                <a:path w="5351919" h="5621689">
                  <a:moveTo>
                    <a:pt x="5227459" y="5621689"/>
                  </a:moveTo>
                  <a:lnTo>
                    <a:pt x="124460" y="5621689"/>
                  </a:lnTo>
                  <a:cubicBezTo>
                    <a:pt x="55880" y="5621689"/>
                    <a:pt x="0" y="5565809"/>
                    <a:pt x="0" y="5497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27459" y="0"/>
                  </a:lnTo>
                  <a:cubicBezTo>
                    <a:pt x="5296039" y="0"/>
                    <a:pt x="5351919" y="55880"/>
                    <a:pt x="5351919" y="124460"/>
                  </a:cubicBezTo>
                  <a:lnTo>
                    <a:pt x="5351919" y="5497229"/>
                  </a:lnTo>
                  <a:cubicBezTo>
                    <a:pt x="5351919" y="5565809"/>
                    <a:pt x="5296039" y="5621689"/>
                    <a:pt x="5227459" y="5621689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53" y="1148552"/>
            <a:ext cx="7517088" cy="8005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063525" y="4237626"/>
            <a:ext cx="5020674" cy="502067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4991" r="-249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38200" y="2781300"/>
            <a:ext cx="10461808" cy="6620874"/>
            <a:chOff x="0" y="0"/>
            <a:chExt cx="4693464" cy="22524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93464" cy="2252417"/>
            </a:xfrm>
            <a:custGeom>
              <a:avLst/>
              <a:gdLst/>
              <a:ahLst/>
              <a:cxnLst/>
              <a:rect l="l" t="t" r="r" b="b"/>
              <a:pathLst>
                <a:path w="4693464" h="2252417">
                  <a:moveTo>
                    <a:pt x="4569004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69004" y="0"/>
                  </a:lnTo>
                  <a:cubicBezTo>
                    <a:pt x="4637584" y="0"/>
                    <a:pt x="4693464" y="55880"/>
                    <a:pt x="4693464" y="124460"/>
                  </a:cubicBezTo>
                  <a:lnTo>
                    <a:pt x="4693464" y="2127957"/>
                  </a:lnTo>
                  <a:cubicBezTo>
                    <a:pt x="4693464" y="2196537"/>
                    <a:pt x="4637584" y="2252417"/>
                    <a:pt x="4569004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6800" y="3619500"/>
            <a:ext cx="11750199" cy="5655481"/>
            <a:chOff x="-941894" y="-2605720"/>
            <a:chExt cx="15666932" cy="7540643"/>
          </a:xfrm>
        </p:grpSpPr>
        <p:sp>
          <p:nvSpPr>
            <p:cNvPr id="7" name="TextBox 7"/>
            <p:cNvSpPr txBox="1"/>
            <p:nvPr/>
          </p:nvSpPr>
          <p:spPr>
            <a:xfrm>
              <a:off x="-941894" y="-2605720"/>
              <a:ext cx="15666932" cy="23937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vi-VN" sz="3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Thiết bị vật lý dùng để tạo mã xác thực:</a:t>
              </a:r>
            </a:p>
            <a:p>
              <a:pPr marL="457200" indent="-457200" algn="l">
                <a:lnSpc>
                  <a:spcPts val="4759"/>
                </a:lnSpc>
                <a:buFont typeface="Arial" panose="020B0604020202020204" pitchFamily="34" charset="0"/>
                <a:buChar char="•"/>
              </a:pPr>
              <a:r>
                <a:rPr lang="vi-VN" sz="3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Thường là USB hoặc thẻ nhỏ</a:t>
              </a:r>
            </a:p>
            <a:p>
              <a:pPr marL="457200" indent="-457200" algn="l">
                <a:lnSpc>
                  <a:spcPts val="4759"/>
                </a:lnSpc>
                <a:buFont typeface="Arial" panose="020B0604020202020204" pitchFamily="34" charset="0"/>
                <a:buChar char="•"/>
              </a:pPr>
              <a:r>
                <a:rPr lang="vi-VN" sz="3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Mỗi lần nhấn hoặc cắm vào máy sẽ tạo mã mới</a:t>
              </a:r>
              <a:endParaRPr lang="en-US" sz="3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941894" y="1752085"/>
              <a:ext cx="13208000" cy="31828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✅ Ưu điểm:					⚠️ Hạn chế:</a:t>
              </a:r>
            </a:p>
            <a:p>
              <a:pPr>
                <a:lnSpc>
                  <a:spcPts val="3840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Độ bảo mật rất cao			Cần thiết bị riêng biệt</a:t>
              </a:r>
            </a:p>
            <a:p>
              <a:pPr>
                <a:lnSpc>
                  <a:spcPts val="3840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Không phụ thuộc kết nối mạng		Khó triển khai cho người dùng 						phổ thông</a:t>
              </a:r>
              <a:endPara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3840"/>
                </a:lnSpc>
              </a:pPr>
              <a:endParaRPr lang="vi-VN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3040408" y="1028700"/>
            <a:ext cx="3066907" cy="2459101"/>
          </a:xfrm>
          <a:custGeom>
            <a:avLst/>
            <a:gdLst/>
            <a:ahLst/>
            <a:cxnLst/>
            <a:rect l="l" t="t" r="r" b="b"/>
            <a:pathLst>
              <a:path w="3066907" h="2459101">
                <a:moveTo>
                  <a:pt x="0" y="0"/>
                </a:moveTo>
                <a:lnTo>
                  <a:pt x="3066907" y="0"/>
                </a:lnTo>
                <a:lnTo>
                  <a:pt x="3066907" y="2459101"/>
                </a:lnTo>
                <a:lnTo>
                  <a:pt x="0" y="2459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03802" y="1025106"/>
            <a:ext cx="10461808" cy="10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vi-VN" sz="7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Hardware Token</a:t>
            </a:r>
            <a:endParaRPr lang="en-US" sz="7499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881</Words>
  <Application>Microsoft Office PowerPoint</Application>
  <PresentationFormat>Custom</PresentationFormat>
  <Paragraphs>120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Muli Semi-Bold</vt:lpstr>
      <vt:lpstr>Calibri</vt:lpstr>
      <vt:lpstr>Inter</vt:lpstr>
      <vt:lpstr>Aptos</vt:lpstr>
      <vt:lpstr>Muli Extra-Light</vt:lpstr>
      <vt:lpstr>SegoeuiPc</vt:lpstr>
      <vt:lpstr>Inter Bold</vt:lpstr>
      <vt:lpstr>Muli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Xám Tím Các yếu tố cùng kích thước &amp; Giả lập Công nghệ 5G Bản thuyết trình Công nghệ</dc:title>
  <cp:lastModifiedBy>Trong Nhan</cp:lastModifiedBy>
  <cp:revision>2</cp:revision>
  <dcterms:created xsi:type="dcterms:W3CDTF">2006-08-16T00:00:00Z</dcterms:created>
  <dcterms:modified xsi:type="dcterms:W3CDTF">2025-04-14T15:59:00Z</dcterms:modified>
  <dc:identifier>DAGkn8OTcFE</dc:identifier>
</cp:coreProperties>
</file>